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Fira Sans Extra Condensed Medium"/>
      <p:regular r:id="rId31"/>
      <p:bold r:id="rId32"/>
      <p:italic r:id="rId33"/>
      <p:boldItalic r:id="rId34"/>
    </p:embeddedFont>
    <p:embeddedFont>
      <p:font typeface="Roboto Condensed"/>
      <p:regular r:id="rId35"/>
      <p:bold r:id="rId36"/>
      <p:italic r:id="rId37"/>
      <p:boldItalic r:id="rId38"/>
    </p:embeddedFont>
    <p:embeddedFont>
      <p:font typeface="Squada One"/>
      <p:regular r:id="rId39"/>
    </p:embeddedFont>
    <p:embeddedFont>
      <p:font typeface="Roboto Condensed Light"/>
      <p:regular r:id="rId40"/>
      <p:bold r:id="rId41"/>
      <p:italic r:id="rId42"/>
      <p:boldItalic r:id="rId43"/>
    </p:embeddedFont>
    <p:embeddedFont>
      <p:font typeface="Exo 2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4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Light-italic.fntdata"/><Relationship Id="rId41" Type="http://schemas.openxmlformats.org/officeDocument/2006/relationships/font" Target="fonts/RobotoCondensedLight-bold.fntdata"/><Relationship Id="rId22" Type="http://schemas.openxmlformats.org/officeDocument/2006/relationships/slide" Target="slides/slide17.xml"/><Relationship Id="rId44" Type="http://schemas.openxmlformats.org/officeDocument/2006/relationships/font" Target="fonts/Exo2-regular.fntdata"/><Relationship Id="rId21" Type="http://schemas.openxmlformats.org/officeDocument/2006/relationships/slide" Target="slides/slide16.xml"/><Relationship Id="rId43" Type="http://schemas.openxmlformats.org/officeDocument/2006/relationships/font" Target="fonts/RobotoCondensedLight-boldItalic.fntdata"/><Relationship Id="rId24" Type="http://schemas.openxmlformats.org/officeDocument/2006/relationships/slide" Target="slides/slide19.xml"/><Relationship Id="rId46" Type="http://schemas.openxmlformats.org/officeDocument/2006/relationships/font" Target="fonts/Exo2-italic.fntdata"/><Relationship Id="rId23" Type="http://schemas.openxmlformats.org/officeDocument/2006/relationships/slide" Target="slides/slide18.xml"/><Relationship Id="rId45" Type="http://schemas.openxmlformats.org/officeDocument/2006/relationships/font" Target="fonts/Exo2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Exo2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8.xml"/><Relationship Id="rId35" Type="http://schemas.openxmlformats.org/officeDocument/2006/relationships/font" Target="fonts/RobotoCondensed-regular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-italic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bold.fntdata"/><Relationship Id="rId17" Type="http://schemas.openxmlformats.org/officeDocument/2006/relationships/slide" Target="slides/slide12.xml"/><Relationship Id="rId39" Type="http://schemas.openxmlformats.org/officeDocument/2006/relationships/font" Target="fonts/SquadaOne-regular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19515fe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19515fe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490cce24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490cce24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490cce24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490cce24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490cce24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490cce24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490cce24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490cce24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490cce24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490cce24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490cce24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490cce24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490cce24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490cce24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19515fe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19515fe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490cce24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490cce24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0422e07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40422e07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19515fe0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19515fe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490cce24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490cce24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490cce24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490cce24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3" name="Google Shape;73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5" name="Google Shape;75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9" name="Google Shape;79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7" name="Google Shape;87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" name="Google Shape;23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4" name="Google Shape;24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" name="Google Shape;25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6" name="Google Shape;26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" name="Google Shape;27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8" name="Google Shape;28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" name="Google Shape;29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0" name="Google Shape;30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" name="Google Shape;31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3290125" y="4749025"/>
            <a:ext cx="3618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Meihdi El Amouri - Cédric Thonus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Hébergement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Mutualisé</a:t>
            </a:r>
            <a:endParaRPr/>
          </a:p>
        </p:txBody>
      </p:sp>
      <p:cxnSp>
        <p:nvCxnSpPr>
          <p:cNvPr id="135" name="Google Shape;135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HOSTS</a:t>
            </a:r>
            <a:endParaRPr/>
          </a:p>
        </p:txBody>
      </p:sp>
      <p:sp>
        <p:nvSpPr>
          <p:cNvPr id="230" name="Google Shape;230;p35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31" name="Google Shape;231;p35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36"/>
          <p:cNvCxnSpPr/>
          <p:nvPr/>
        </p:nvCxnSpPr>
        <p:spPr>
          <a:xfrm rot="10800000">
            <a:off x="8870858" y="2946500"/>
            <a:ext cx="401100" cy="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6"/>
          <p:cNvCxnSpPr/>
          <p:nvPr/>
        </p:nvCxnSpPr>
        <p:spPr>
          <a:xfrm rot="10800000">
            <a:off x="-55328" y="2148175"/>
            <a:ext cx="148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6"/>
          <p:cNvSpPr/>
          <p:nvPr/>
        </p:nvSpPr>
        <p:spPr>
          <a:xfrm flipH="1" rot="-5400000">
            <a:off x="5017150" y="490750"/>
            <a:ext cx="3272400" cy="4394100"/>
          </a:xfrm>
          <a:prstGeom prst="snip1Rect">
            <a:avLst>
              <a:gd fmla="val 16667" name="adj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PRINCIPES</a:t>
            </a:r>
            <a:endParaRPr/>
          </a:p>
        </p:txBody>
      </p:sp>
      <p:sp>
        <p:nvSpPr>
          <p:cNvPr id="241" name="Google Shape;241;p36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fmla="val 16667" name="adj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 txBox="1"/>
          <p:nvPr>
            <p:ph idx="1" type="subTitle"/>
          </p:nvPr>
        </p:nvSpPr>
        <p:spPr>
          <a:xfrm>
            <a:off x="1554525" y="1496900"/>
            <a:ext cx="21573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 virtualhost permet grâce à un serveur DNS et un serveur WEB, de garantir la disponibilité de plusieurs sites </a:t>
            </a:r>
            <a:r>
              <a:rPr lang="en">
                <a:solidFill>
                  <a:schemeClr val="lt1"/>
                </a:solidFill>
              </a:rPr>
              <a:t>fonctionnent</a:t>
            </a:r>
            <a:r>
              <a:rPr lang="en">
                <a:solidFill>
                  <a:schemeClr val="lt1"/>
                </a:solidFill>
              </a:rPr>
              <a:t> sur un </a:t>
            </a:r>
            <a:r>
              <a:rPr lang="en">
                <a:solidFill>
                  <a:schemeClr val="lt1"/>
                </a:solidFill>
              </a:rPr>
              <a:t>même</a:t>
            </a:r>
            <a:r>
              <a:rPr lang="en">
                <a:solidFill>
                  <a:schemeClr val="lt1"/>
                </a:solidFill>
              </a:rPr>
              <a:t> serveur web. Un virtualhost fonctionne comme une sorte de redirection.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6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238" y="1432638"/>
            <a:ext cx="3997325" cy="25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4741250" y="1074250"/>
            <a:ext cx="19887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DNS Server = /etc/hosts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251" name="Google Shape;251;p37"/>
          <p:cNvSpPr txBox="1"/>
          <p:nvPr>
            <p:ph idx="6" type="subTitle"/>
          </p:nvPr>
        </p:nvSpPr>
        <p:spPr>
          <a:xfrm>
            <a:off x="4536600" y="2340224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850" y="1919975"/>
            <a:ext cx="2571750" cy="166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7"/>
          <p:cNvCxnSpPr/>
          <p:nvPr/>
        </p:nvCxnSpPr>
        <p:spPr>
          <a:xfrm flipH="1">
            <a:off x="4398525" y="1947025"/>
            <a:ext cx="1137600" cy="25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7"/>
          <p:cNvSpPr txBox="1"/>
          <p:nvPr/>
        </p:nvSpPr>
        <p:spPr>
          <a:xfrm>
            <a:off x="5536125" y="1694125"/>
            <a:ext cx="20943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Racine du site virtuel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55" name="Google Shape;255;p37"/>
          <p:cNvCxnSpPr/>
          <p:nvPr/>
        </p:nvCxnSpPr>
        <p:spPr>
          <a:xfrm flipH="1">
            <a:off x="4457125" y="2384350"/>
            <a:ext cx="1245600" cy="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7"/>
          <p:cNvSpPr txBox="1"/>
          <p:nvPr/>
        </p:nvSpPr>
        <p:spPr>
          <a:xfrm>
            <a:off x="5796425" y="2199925"/>
            <a:ext cx="14772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URL du site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57" name="Google Shape;257;p37"/>
          <p:cNvCxnSpPr/>
          <p:nvPr/>
        </p:nvCxnSpPr>
        <p:spPr>
          <a:xfrm flipH="1">
            <a:off x="4457125" y="2942800"/>
            <a:ext cx="1245600" cy="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7"/>
          <p:cNvCxnSpPr/>
          <p:nvPr/>
        </p:nvCxnSpPr>
        <p:spPr>
          <a:xfrm flipH="1" rot="10800000">
            <a:off x="4453275" y="2657150"/>
            <a:ext cx="3900" cy="60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7"/>
          <p:cNvSpPr txBox="1"/>
          <p:nvPr/>
        </p:nvSpPr>
        <p:spPr>
          <a:xfrm>
            <a:off x="5702725" y="2734250"/>
            <a:ext cx="2519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Paramètres d’accessibilité au site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JSON</a:t>
            </a:r>
            <a:endParaRPr/>
          </a:p>
        </p:txBody>
      </p:sp>
      <p:sp>
        <p:nvSpPr>
          <p:cNvPr id="265" name="Google Shape;265;p38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66" name="Google Shape;266;p3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/>
        </p:nvSpPr>
        <p:spPr>
          <a:xfrm>
            <a:off x="626875" y="1439187"/>
            <a:ext cx="53082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Pour mieux structurer le fichier.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 fichier pourra être paramétré à l’envie de l’utilisateur.  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Notre shell script lira les données grâce à “JQ”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Une liste de user à ajouter à notre hébergement.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JSON</a:t>
            </a:r>
            <a:r>
              <a:rPr lang="en"/>
              <a:t> </a:t>
            </a:r>
            <a:endParaRPr/>
          </a:p>
        </p:txBody>
      </p:sp>
      <p:cxnSp>
        <p:nvCxnSpPr>
          <p:cNvPr id="273" name="Google Shape;273;p39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279" name="Google Shape;279;p40"/>
          <p:cNvSpPr txBox="1"/>
          <p:nvPr>
            <p:ph idx="6" type="subTitle"/>
          </p:nvPr>
        </p:nvSpPr>
        <p:spPr>
          <a:xfrm>
            <a:off x="5317975" y="2332624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 rotWithShape="1">
          <a:blip r:embed="rId3">
            <a:alphaModFix/>
          </a:blip>
          <a:srcRect b="0" l="-16274" r="-36677" t="0"/>
          <a:stretch/>
        </p:blipFill>
        <p:spPr>
          <a:xfrm>
            <a:off x="1471750" y="978625"/>
            <a:ext cx="7486700" cy="39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9382100" y="1352725"/>
            <a:ext cx="20943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/>
        </p:nvSpPr>
        <p:spPr>
          <a:xfrm>
            <a:off x="626875" y="1439175"/>
            <a:ext cx="77256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 nous servir dans le script bash à récupérer des données du JSON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Sudo zypper install jq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Quelques commandes: 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1" marL="482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◂"/>
            </a:pPr>
            <a:r>
              <a:rPr lang="en" sz="1050">
                <a:solidFill>
                  <a:srgbClr val="CDD3DE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name=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" sz="1050">
                <a:solidFill>
                  <a:srgbClr val="99C794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sudo jq 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99C794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.ListUser[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'${</a:t>
            </a:r>
            <a:r>
              <a:rPr lang="en" sz="1050">
                <a:solidFill>
                  <a:srgbClr val="CDD3DE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}'</a:t>
            </a:r>
            <a:r>
              <a:rPr lang="en" sz="1050">
                <a:solidFill>
                  <a:srgbClr val="99C794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].user[0].name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99C794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 user.json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)	</a:t>
            </a:r>
            <a:endParaRPr sz="1050">
              <a:solidFill>
                <a:srgbClr val="5FB3B3"/>
              </a:solidFill>
              <a:highlight>
                <a:srgbClr val="1B2B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41300" lvl="1" marL="482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◂"/>
            </a:pPr>
            <a:r>
              <a:rPr lang="en" sz="1050">
                <a:solidFill>
                  <a:srgbClr val="CDD3DE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numberUser=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" sz="1050">
                <a:solidFill>
                  <a:srgbClr val="99C794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sudo jq 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99C794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.ListUser |length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99C794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 user.json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Petit problèmes, le retour de cette commande retourne le string avec les “” :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◂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Pour y remédier : </a:t>
            </a:r>
            <a:r>
              <a:rPr lang="en" sz="1050">
                <a:solidFill>
                  <a:srgbClr val="CDD3DE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nameUser=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"${</a:t>
            </a:r>
            <a:r>
              <a:rPr lang="en" sz="1050">
                <a:solidFill>
                  <a:srgbClr val="CDD3DE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CDD3DE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:${#</a:t>
            </a:r>
            <a:r>
              <a:rPr lang="en" sz="1050">
                <a:solidFill>
                  <a:srgbClr val="CDD3DE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050">
                <a:solidFill>
                  <a:srgbClr val="CDD3DE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-2</a:t>
            </a:r>
            <a:r>
              <a:rPr lang="en" sz="1050">
                <a:solidFill>
                  <a:srgbClr val="5FB3B3"/>
                </a:solidFill>
                <a:highlight>
                  <a:srgbClr val="1B2B34"/>
                </a:highlight>
                <a:latin typeface="Courier New"/>
                <a:ea typeface="Courier New"/>
                <a:cs typeface="Courier New"/>
                <a:sym typeface="Courier New"/>
              </a:rPr>
              <a:t>}"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7" name="Google Shape;287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JQ</a:t>
            </a:r>
            <a:endParaRPr/>
          </a:p>
        </p:txBody>
      </p:sp>
      <p:cxnSp>
        <p:nvCxnSpPr>
          <p:cNvPr id="288" name="Google Shape;288;p41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DONNÉES</a:t>
            </a:r>
            <a:endParaRPr/>
          </a:p>
        </p:txBody>
      </p:sp>
      <p:sp>
        <p:nvSpPr>
          <p:cNvPr id="294" name="Google Shape;294;p42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95" name="Google Shape;295;p42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2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43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4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Notre SGBD</a:t>
            </a:r>
            <a:endParaRPr/>
          </a:p>
        </p:txBody>
      </p:sp>
      <p:sp>
        <p:nvSpPr>
          <p:cNvPr id="303" name="Google Shape;303;p43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304" name="Google Shape;304;p43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MySQL est un système de gestion de base de données relationnelles.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5" name="Google Shape;305;p43"/>
          <p:cNvPicPr preferRelativeResize="0"/>
          <p:nvPr/>
        </p:nvPicPr>
        <p:blipFill rotWithShape="1">
          <a:blip r:embed="rId3">
            <a:alphaModFix/>
          </a:blip>
          <a:srcRect b="0" l="4287" r="4287" t="0"/>
          <a:stretch/>
        </p:blipFill>
        <p:spPr>
          <a:xfrm>
            <a:off x="5272200" y="2169675"/>
            <a:ext cx="3452049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/>
        </p:nvSpPr>
        <p:spPr>
          <a:xfrm>
            <a:off x="626875" y="1439187"/>
            <a:ext cx="53082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Une base de données par utilisateur.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 moyen de stocker des informations de leurs sites.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n’a accès qu’à sa propre DB.  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Seul le root peut accéder à toutes les DB.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PhpMyAdmin pour visualiser la DB.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1" name="Google Shape;311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quoi sert elle ? </a:t>
            </a:r>
            <a:endParaRPr/>
          </a:p>
        </p:txBody>
      </p:sp>
      <p:cxnSp>
        <p:nvCxnSpPr>
          <p:cNvPr id="312" name="Google Shape;312;p44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141" name="Google Shape;141;p27"/>
          <p:cNvSpPr txBox="1"/>
          <p:nvPr>
            <p:ph idx="2" type="ctrTitle"/>
          </p:nvPr>
        </p:nvSpPr>
        <p:spPr>
          <a:xfrm>
            <a:off x="432046" y="54444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EXPLICATIONS</a:t>
            </a:r>
            <a:endParaRPr/>
          </a:p>
        </p:txBody>
      </p:sp>
      <p:sp>
        <p:nvSpPr>
          <p:cNvPr id="142" name="Google Shape;142;p27"/>
          <p:cNvSpPr txBox="1"/>
          <p:nvPr>
            <p:ph idx="9" type="ctrTitle"/>
          </p:nvPr>
        </p:nvSpPr>
        <p:spPr>
          <a:xfrm>
            <a:off x="390296" y="151580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/>
          </a:p>
        </p:txBody>
      </p:sp>
      <p:sp>
        <p:nvSpPr>
          <p:cNvPr id="143" name="Google Shape;143;p27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4" name="Google Shape;144;p27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" name="Google Shape;145;p27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46" name="Google Shape;146;p2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7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9" name="Google Shape;149;p27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0" name="Google Shape;150;p27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1" name="Google Shape;151;p27"/>
          <p:cNvSpPr txBox="1"/>
          <p:nvPr>
            <p:ph idx="14" type="ctrTitle"/>
          </p:nvPr>
        </p:nvSpPr>
        <p:spPr>
          <a:xfrm>
            <a:off x="390296" y="245318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HOSTS</a:t>
            </a:r>
            <a:endParaRPr/>
          </a:p>
        </p:txBody>
      </p:sp>
      <p:sp>
        <p:nvSpPr>
          <p:cNvPr id="152" name="Google Shape;152;p27"/>
          <p:cNvSpPr txBox="1"/>
          <p:nvPr>
            <p:ph idx="16" type="ctrTitle"/>
          </p:nvPr>
        </p:nvSpPr>
        <p:spPr>
          <a:xfrm>
            <a:off x="6779558" y="20255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DONNEES</a:t>
            </a:r>
            <a:endParaRPr/>
          </a:p>
        </p:txBody>
      </p:sp>
      <p:sp>
        <p:nvSpPr>
          <p:cNvPr id="153" name="Google Shape;153;p27"/>
          <p:cNvSpPr txBox="1"/>
          <p:nvPr>
            <p:ph idx="18" type="ctrTitle"/>
          </p:nvPr>
        </p:nvSpPr>
        <p:spPr>
          <a:xfrm>
            <a:off x="6811558" y="304484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JSON</a:t>
            </a:r>
            <a:endParaRPr/>
          </a:p>
        </p:txBody>
      </p:sp>
      <p:sp>
        <p:nvSpPr>
          <p:cNvPr id="154" name="Google Shape;154;p27"/>
          <p:cNvSpPr txBox="1"/>
          <p:nvPr>
            <p:ph idx="20" type="ctrTitle"/>
          </p:nvPr>
        </p:nvSpPr>
        <p:spPr>
          <a:xfrm>
            <a:off x="6811558" y="413200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LANCEMENT DE L’APP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318" name="Google Shape;318;p45"/>
          <p:cNvSpPr txBox="1"/>
          <p:nvPr>
            <p:ph idx="6" type="subTitle"/>
          </p:nvPr>
        </p:nvSpPr>
        <p:spPr>
          <a:xfrm>
            <a:off x="4536600" y="2340224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 rotWithShape="1">
          <a:blip r:embed="rId3">
            <a:alphaModFix/>
          </a:blip>
          <a:srcRect b="7261" l="0" r="3910" t="0"/>
          <a:stretch/>
        </p:blipFill>
        <p:spPr>
          <a:xfrm>
            <a:off x="288275" y="1145525"/>
            <a:ext cx="4847650" cy="24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 txBox="1"/>
          <p:nvPr/>
        </p:nvSpPr>
        <p:spPr>
          <a:xfrm>
            <a:off x="9382100" y="1352725"/>
            <a:ext cx="20943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21" name="Google Shape;321;p45"/>
          <p:cNvCxnSpPr/>
          <p:nvPr/>
        </p:nvCxnSpPr>
        <p:spPr>
          <a:xfrm rot="10800000">
            <a:off x="2890300" y="3471175"/>
            <a:ext cx="3474600" cy="12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45"/>
          <p:cNvSpPr txBox="1"/>
          <p:nvPr/>
        </p:nvSpPr>
        <p:spPr>
          <a:xfrm>
            <a:off x="6479175" y="2861825"/>
            <a:ext cx="2063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accent3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Création de la requête</a:t>
            </a:r>
            <a:endParaRPr>
              <a:solidFill>
                <a:schemeClr val="dk1"/>
              </a:solidFill>
              <a:highlight>
                <a:schemeClr val="accent3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23" name="Google Shape;323;p45"/>
          <p:cNvCxnSpPr/>
          <p:nvPr/>
        </p:nvCxnSpPr>
        <p:spPr>
          <a:xfrm flipH="1">
            <a:off x="5135938" y="3036700"/>
            <a:ext cx="1245600" cy="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45"/>
          <p:cNvCxnSpPr/>
          <p:nvPr/>
        </p:nvCxnSpPr>
        <p:spPr>
          <a:xfrm flipH="1" rot="10800000">
            <a:off x="5132050" y="2778525"/>
            <a:ext cx="3900" cy="60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45"/>
          <p:cNvSpPr txBox="1"/>
          <p:nvPr/>
        </p:nvSpPr>
        <p:spPr>
          <a:xfrm>
            <a:off x="6514450" y="3343425"/>
            <a:ext cx="2519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Permet d’exécuter la requête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 PhpMyAdmin</a:t>
            </a:r>
            <a:endParaRPr/>
          </a:p>
        </p:txBody>
      </p:sp>
      <p:sp>
        <p:nvSpPr>
          <p:cNvPr id="331" name="Google Shape;331;p46"/>
          <p:cNvSpPr txBox="1"/>
          <p:nvPr>
            <p:ph idx="6" type="subTitle"/>
          </p:nvPr>
        </p:nvSpPr>
        <p:spPr>
          <a:xfrm>
            <a:off x="4536600" y="2340224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6"/>
          <p:cNvPicPr preferRelativeResize="0"/>
          <p:nvPr/>
        </p:nvPicPr>
        <p:blipFill rotWithShape="1">
          <a:blip r:embed="rId3">
            <a:alphaModFix/>
          </a:blip>
          <a:srcRect b="8306" l="0" r="0" t="8297"/>
          <a:stretch/>
        </p:blipFill>
        <p:spPr>
          <a:xfrm>
            <a:off x="3922100" y="1145525"/>
            <a:ext cx="4847651" cy="2441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46"/>
          <p:cNvCxnSpPr/>
          <p:nvPr/>
        </p:nvCxnSpPr>
        <p:spPr>
          <a:xfrm rot="10800000">
            <a:off x="1790250" y="1904075"/>
            <a:ext cx="2283600" cy="4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6"/>
          <p:cNvCxnSpPr/>
          <p:nvPr/>
        </p:nvCxnSpPr>
        <p:spPr>
          <a:xfrm flipH="1" rot="10800000">
            <a:off x="5132050" y="2778525"/>
            <a:ext cx="3900" cy="60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46"/>
          <p:cNvSpPr txBox="1"/>
          <p:nvPr/>
        </p:nvSpPr>
        <p:spPr>
          <a:xfrm>
            <a:off x="445400" y="1377763"/>
            <a:ext cx="2519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 nom de ma DB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type="ctrTitle"/>
          </p:nvPr>
        </p:nvSpPr>
        <p:spPr>
          <a:xfrm flipH="1">
            <a:off x="1660147" y="24531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Lancement de l’application</a:t>
            </a:r>
            <a:endParaRPr/>
          </a:p>
        </p:txBody>
      </p:sp>
      <p:sp>
        <p:nvSpPr>
          <p:cNvPr id="341" name="Google Shape;341;p47"/>
          <p:cNvSpPr txBox="1"/>
          <p:nvPr>
            <p:ph idx="2" type="title"/>
          </p:nvPr>
        </p:nvSpPr>
        <p:spPr>
          <a:xfrm flipH="1">
            <a:off x="3876547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342" name="Google Shape;342;p47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/>
        </p:nvSpPr>
        <p:spPr>
          <a:xfrm>
            <a:off x="588400" y="1416425"/>
            <a:ext cx="66945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41300" lvl="0" marL="241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■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 Moyen de lancer le bash : 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◂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Avec argument pour créer directement des users par défauts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2" marL="7239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◂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Sudo sh install.sh 3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1" marL="482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◂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Sans argument avec le json. :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41300" lvl="2" marL="7239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◂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Sudo sh install.sh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8" name="Google Shape;348;p48"/>
          <p:cNvSpPr txBox="1"/>
          <p:nvPr>
            <p:ph type="ctrTitle"/>
          </p:nvPr>
        </p:nvSpPr>
        <p:spPr>
          <a:xfrm>
            <a:off x="1964851" y="2238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lancer l’hébergement ?</a:t>
            </a:r>
            <a:endParaRPr/>
          </a:p>
        </p:txBody>
      </p:sp>
      <p:cxnSp>
        <p:nvCxnSpPr>
          <p:cNvPr id="349" name="Google Shape;349;p48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meihdi.localhost</a:t>
            </a:r>
            <a:endParaRPr/>
          </a:p>
        </p:txBody>
      </p:sp>
      <p:grpSp>
        <p:nvGrpSpPr>
          <p:cNvPr id="355" name="Google Shape;355;p49"/>
          <p:cNvGrpSpPr/>
          <p:nvPr/>
        </p:nvGrpSpPr>
        <p:grpSpPr>
          <a:xfrm>
            <a:off x="425592" y="1211629"/>
            <a:ext cx="3362026" cy="2641868"/>
            <a:chOff x="238125" y="1676700"/>
            <a:chExt cx="2045650" cy="1779275"/>
          </a:xfrm>
        </p:grpSpPr>
        <p:sp>
          <p:nvSpPr>
            <p:cNvPr id="356" name="Google Shape;356;p49"/>
            <p:cNvSpPr/>
            <p:nvPr/>
          </p:nvSpPr>
          <p:spPr>
            <a:xfrm>
              <a:off x="1006875" y="3190025"/>
              <a:ext cx="508150" cy="247100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9"/>
            <p:cNvSpPr/>
            <p:nvPr/>
          </p:nvSpPr>
          <p:spPr>
            <a:xfrm>
              <a:off x="1021625" y="3190025"/>
              <a:ext cx="452425" cy="197525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9"/>
            <p:cNvSpPr/>
            <p:nvPr/>
          </p:nvSpPr>
          <p:spPr>
            <a:xfrm>
              <a:off x="968750" y="3417450"/>
              <a:ext cx="584375" cy="38525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9"/>
            <p:cNvSpPr/>
            <p:nvPr/>
          </p:nvSpPr>
          <p:spPr>
            <a:xfrm>
              <a:off x="238125" y="1777900"/>
              <a:ext cx="2045650" cy="1461300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238125" y="1676700"/>
              <a:ext cx="2045650" cy="1390400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9"/>
            <p:cNvSpPr/>
            <p:nvPr/>
          </p:nvSpPr>
          <p:spPr>
            <a:xfrm>
              <a:off x="346300" y="1773800"/>
              <a:ext cx="1829300" cy="1140050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9"/>
            <p:cNvSpPr/>
            <p:nvPr/>
          </p:nvSpPr>
          <p:spPr>
            <a:xfrm>
              <a:off x="1244550" y="1708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3" name="Google Shape;363;p49"/>
          <p:cNvPicPr preferRelativeResize="0"/>
          <p:nvPr/>
        </p:nvPicPr>
        <p:blipFill rotWithShape="1">
          <a:blip r:embed="rId3">
            <a:alphaModFix/>
          </a:blip>
          <a:srcRect b="0" l="5689" r="5689" t="0"/>
          <a:stretch/>
        </p:blipFill>
        <p:spPr>
          <a:xfrm>
            <a:off x="595904" y="1354116"/>
            <a:ext cx="3021432" cy="1699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49"/>
          <p:cNvCxnSpPr/>
          <p:nvPr/>
        </p:nvCxnSpPr>
        <p:spPr>
          <a:xfrm rot="10800000">
            <a:off x="3290125" y="4362325"/>
            <a:ext cx="0" cy="93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5" name="Google Shape;365;p49"/>
          <p:cNvGrpSpPr/>
          <p:nvPr/>
        </p:nvGrpSpPr>
        <p:grpSpPr>
          <a:xfrm>
            <a:off x="5281442" y="1211629"/>
            <a:ext cx="3362026" cy="2641868"/>
            <a:chOff x="238125" y="1676700"/>
            <a:chExt cx="2045650" cy="1779275"/>
          </a:xfrm>
        </p:grpSpPr>
        <p:sp>
          <p:nvSpPr>
            <p:cNvPr id="366" name="Google Shape;366;p49"/>
            <p:cNvSpPr/>
            <p:nvPr/>
          </p:nvSpPr>
          <p:spPr>
            <a:xfrm>
              <a:off x="1006875" y="3190025"/>
              <a:ext cx="508150" cy="247100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9"/>
            <p:cNvSpPr/>
            <p:nvPr/>
          </p:nvSpPr>
          <p:spPr>
            <a:xfrm>
              <a:off x="1021625" y="3190025"/>
              <a:ext cx="452425" cy="197525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9"/>
            <p:cNvSpPr/>
            <p:nvPr/>
          </p:nvSpPr>
          <p:spPr>
            <a:xfrm>
              <a:off x="968750" y="3417450"/>
              <a:ext cx="584375" cy="38525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9"/>
            <p:cNvSpPr/>
            <p:nvPr/>
          </p:nvSpPr>
          <p:spPr>
            <a:xfrm>
              <a:off x="238125" y="1777900"/>
              <a:ext cx="2045650" cy="1461300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9"/>
            <p:cNvSpPr/>
            <p:nvPr/>
          </p:nvSpPr>
          <p:spPr>
            <a:xfrm>
              <a:off x="238125" y="1676700"/>
              <a:ext cx="2045650" cy="1390400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9"/>
            <p:cNvSpPr/>
            <p:nvPr/>
          </p:nvSpPr>
          <p:spPr>
            <a:xfrm>
              <a:off x="346300" y="1773800"/>
              <a:ext cx="1829300" cy="1140050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9"/>
            <p:cNvSpPr/>
            <p:nvPr/>
          </p:nvSpPr>
          <p:spPr>
            <a:xfrm>
              <a:off x="1244550" y="1708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3" name="Google Shape;373;p49"/>
          <p:cNvPicPr preferRelativeResize="0"/>
          <p:nvPr/>
        </p:nvPicPr>
        <p:blipFill rotWithShape="1">
          <a:blip r:embed="rId3">
            <a:alphaModFix/>
          </a:blip>
          <a:srcRect b="0" l="5689" r="5689" t="0"/>
          <a:stretch/>
        </p:blipFill>
        <p:spPr>
          <a:xfrm>
            <a:off x="5451754" y="1354116"/>
            <a:ext cx="3021432" cy="1699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>
            <p:ph idx="1" type="subTitle"/>
          </p:nvPr>
        </p:nvSpPr>
        <p:spPr>
          <a:xfrm>
            <a:off x="245595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Does anyone have any questions?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0"/>
          <p:cNvSpPr txBox="1"/>
          <p:nvPr>
            <p:ph type="ctrTitle"/>
          </p:nvPr>
        </p:nvSpPr>
        <p:spPr>
          <a:xfrm flipH="1">
            <a:off x="2152500" y="112955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380" name="Google Shape;380;p50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50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50"/>
          <p:cNvSpPr txBox="1"/>
          <p:nvPr/>
        </p:nvSpPr>
        <p:spPr>
          <a:xfrm>
            <a:off x="728275" y="3831075"/>
            <a:ext cx="36261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chemeClr val="lt2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" name="Google Shape;383;p50"/>
          <p:cNvSpPr/>
          <p:nvPr/>
        </p:nvSpPr>
        <p:spPr>
          <a:xfrm>
            <a:off x="682775" y="4066250"/>
            <a:ext cx="3626100" cy="57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</p:txBody>
      </p:sp>
      <p:sp>
        <p:nvSpPr>
          <p:cNvPr id="384" name="Google Shape;384;p50"/>
          <p:cNvSpPr txBox="1"/>
          <p:nvPr/>
        </p:nvSpPr>
        <p:spPr>
          <a:xfrm>
            <a:off x="773800" y="4172450"/>
            <a:ext cx="3466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Meihdi El Amouri - Cédric Thonus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EXPLICATIONS</a:t>
            </a:r>
            <a:endParaRPr/>
          </a:p>
        </p:txBody>
      </p:sp>
      <p:sp>
        <p:nvSpPr>
          <p:cNvPr id="160" name="Google Shape;160;p2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1" name="Google Shape;161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</a:t>
            </a:r>
            <a:endParaRPr sz="2800"/>
          </a:p>
        </p:txBody>
      </p:sp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permettant la mise en place d’un </a:t>
            </a:r>
            <a:r>
              <a:rPr lang="en"/>
              <a:t>hébergement</a:t>
            </a:r>
            <a:r>
              <a:rPr lang="en"/>
              <a:t> mutualisé, c’est à dire, composés d’une quantité déterminée de sites, pour chaque site, un utilisateur y est attribué qui possède un espace disque. Dans celui-ci l’utilisateur pourra y placer des fichiers qui seront consultables depuis son site en question.</a:t>
            </a:r>
            <a:endParaRPr/>
          </a:p>
        </p:txBody>
      </p:sp>
      <p:cxnSp>
        <p:nvCxnSpPr>
          <p:cNvPr id="169" name="Google Shape;169;p29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9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/>
          </a:p>
        </p:txBody>
      </p:sp>
      <p:sp>
        <p:nvSpPr>
          <p:cNvPr id="176" name="Google Shape;176;p30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/>
          </a:p>
        </p:txBody>
      </p:sp>
      <p:sp>
        <p:nvSpPr>
          <p:cNvPr id="184" name="Google Shape;184;p31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</a:t>
            </a:r>
            <a:endParaRPr/>
          </a:p>
        </p:txBody>
      </p:sp>
      <p:sp>
        <p:nvSpPr>
          <p:cNvPr id="185" name="Google Shape;185;p31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Base nous permettant d’héberger une multitude de sites.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31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ProFTPD</a:t>
            </a:r>
            <a:endParaRPr/>
          </a:p>
        </p:txBody>
      </p:sp>
      <p:sp>
        <p:nvSpPr>
          <p:cNvPr id="187" name="Google Shape;187;p31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Permettant un accès FTP à certaines zones de la machine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p31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MariaDB</a:t>
            </a:r>
            <a:endParaRPr/>
          </a:p>
        </p:txBody>
      </p:sp>
      <p:sp>
        <p:nvSpPr>
          <p:cNvPr id="189" name="Google Shape;189;p31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Base de données, attribué à chaque utilisateur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0" name="Google Shape;190;p31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1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31"/>
          <p:cNvSpPr/>
          <p:nvPr/>
        </p:nvSpPr>
        <p:spPr>
          <a:xfrm>
            <a:off x="6410250" y="1550295"/>
            <a:ext cx="1531200" cy="1003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950" y="1775849"/>
            <a:ext cx="1026906" cy="8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937" y="3573489"/>
            <a:ext cx="1024128" cy="8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3775" y="1649550"/>
            <a:ext cx="1024128" cy="80467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/>
          <p:nvPr/>
        </p:nvSpPr>
        <p:spPr>
          <a:xfrm>
            <a:off x="3806388" y="3473545"/>
            <a:ext cx="1531200" cy="1003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1132800" y="1675895"/>
            <a:ext cx="1531200" cy="1003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2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2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/>
          </a:p>
        </p:txBody>
      </p:sp>
      <p:sp>
        <p:nvSpPr>
          <p:cNvPr id="204" name="Google Shape;204;p32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</a:t>
            </a:r>
            <a:endParaRPr/>
          </a:p>
        </p:txBody>
      </p:sp>
      <p:sp>
        <p:nvSpPr>
          <p:cNvPr id="205" name="Google Shape;205;p32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Apache est un serveur web, nous permettant donc de pouvoir contenir une multitudes de sites.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826" y="2047825"/>
            <a:ext cx="3989800" cy="19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33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/>
          </a:p>
        </p:txBody>
      </p:sp>
      <p:sp>
        <p:nvSpPr>
          <p:cNvPr id="213" name="Google Shape;213;p33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PROFTPD</a:t>
            </a:r>
            <a:endParaRPr/>
          </a:p>
        </p:txBody>
      </p:sp>
      <p:sp>
        <p:nvSpPr>
          <p:cNvPr id="214" name="Google Shape;214;p33"/>
          <p:cNvSpPr txBox="1"/>
          <p:nvPr>
            <p:ph idx="1" type="subTitle"/>
          </p:nvPr>
        </p:nvSpPr>
        <p:spPr>
          <a:xfrm>
            <a:off x="1179233" y="30512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Serveur FTP, permet le partage de fichiers. Les utilisateurs qui possède un site on accès à l’espace disque de celui-ci grâce à ce protocole.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874" y="2224350"/>
            <a:ext cx="3836900" cy="16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34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4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/>
          </a:p>
        </p:txBody>
      </p:sp>
      <p:sp>
        <p:nvSpPr>
          <p:cNvPr id="222" name="Google Shape;222;p34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MariaDB</a:t>
            </a:r>
            <a:endParaRPr/>
          </a:p>
        </p:txBody>
      </p:sp>
      <p:sp>
        <p:nvSpPr>
          <p:cNvPr id="223" name="Google Shape;223;p34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Serveur de base de données, permettant aux utilisateurs de pouvoir stocker des données de leurs sites.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983" y="2416625"/>
            <a:ext cx="36290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